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80" r:id="rId2"/>
    <p:sldId id="256" r:id="rId3"/>
    <p:sldId id="282" r:id="rId4"/>
    <p:sldId id="258" r:id="rId5"/>
    <p:sldId id="260" r:id="rId6"/>
    <p:sldId id="259" r:id="rId7"/>
    <p:sldId id="281" r:id="rId8"/>
    <p:sldId id="263" r:id="rId9"/>
    <p:sldId id="264" r:id="rId10"/>
    <p:sldId id="266" r:id="rId11"/>
    <p:sldId id="265" r:id="rId12"/>
    <p:sldId id="267" r:id="rId13"/>
    <p:sldId id="268" r:id="rId14"/>
    <p:sldId id="277" r:id="rId15"/>
    <p:sldId id="269" r:id="rId16"/>
    <p:sldId id="270" r:id="rId17"/>
    <p:sldId id="271" r:id="rId18"/>
    <p:sldId id="272" r:id="rId19"/>
    <p:sldId id="278" r:id="rId20"/>
    <p:sldId id="279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4B7CE"/>
    <a:srgbClr val="EAEAEA"/>
    <a:srgbClr val="009999"/>
    <a:srgbClr val="3399FF"/>
    <a:srgbClr val="8A8A8A"/>
    <a:srgbClr val="808080"/>
    <a:srgbClr val="4AABC6"/>
    <a:srgbClr val="33CCFF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2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8E6BD-1028-423C-BBAA-9EE26CD22FDD}" type="datetimeFigureOut">
              <a:rPr lang="en-US" smtClean="0"/>
              <a:pPr/>
              <a:t>4/18/2013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8B0575-9C3C-4462-95BE-65A932D9931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tx2">
                    <a:lumMod val="75000"/>
                  </a:schemeClr>
                </a:solidFill>
                <a:latin typeface="Bangla" pitchFamily="66" charset="0"/>
                <a:cs typeface="Bangla" pitchFamily="66" charset="0"/>
              </a:defRPr>
            </a:lvl1pPr>
          </a:lstStyle>
          <a:p>
            <a:r>
              <a:rPr lang="bn-IN" smtClean="0"/>
              <a:t>মোহাম্মদ মহি-উদ-দীন, টিটিসি, সিলেট।</a:t>
            </a:r>
            <a:endParaRPr 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CE96-5BA5-4DCC-9CFB-2AB99FD2CB5E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35B1E-450D-4879-A8A6-F01391D173A5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35C56-541C-4341-98BF-1D4D6DE44FD9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3D4D3-1A0F-494B-8052-DDF2F3627ED5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EF38F-05FF-4714-9AD5-53EAB0BD1BD0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398F8-668D-4146-B178-A398DD9E7E54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5BBF-918C-4789-91C2-F2D599A0451A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A0575-1D57-4278-93F5-347BC436AC23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968E0-F7F4-4593-8D2E-6AC39382E27B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68821-59A4-43C9-8324-FC62015E0634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DA538-6861-4BC2-B268-34AE013DC04E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bn-BD" smtClean="0"/>
              <a:t>মোহাম্মদ মহি-উদ-দীন, টিটিসি, সিলেট।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A40C6-2512-4DD6-AE51-93DC3AA063A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C:\Users\Muhid\Desktop\MMM\Soil &amp; Agriculture\Rice master.jpg"/>
          <p:cNvPicPr/>
          <p:nvPr userDrawn="1"/>
        </p:nvPicPr>
        <p:blipFill>
          <a:blip r:embed="rId13" cstate="print">
            <a:lum bright="80000" contrast="-8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457200"/>
            <a:ext cx="6553200" cy="167640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bn-BD" sz="6000" b="1" dirty="0" smtClean="0">
                <a:solidFill>
                  <a:srgbClr val="FFFFFF"/>
                </a:solidFill>
                <a:latin typeface="NikoshBAN" pitchFamily="2" charset="0"/>
                <a:cs typeface="NikoshBAN" pitchFamily="2" charset="0"/>
              </a:rPr>
              <a:t/>
            </a:r>
            <a:br>
              <a:rPr lang="bn-BD" sz="6000" b="1" dirty="0" smtClean="0">
                <a:solidFill>
                  <a:srgbClr val="FFFFFF"/>
                </a:solidFill>
                <a:latin typeface="NikoshBAN" pitchFamily="2" charset="0"/>
                <a:cs typeface="NikoshBAN" pitchFamily="2" charset="0"/>
              </a:rPr>
            </a:br>
            <a:r>
              <a:rPr lang="bn-IN" sz="11500" b="1" dirty="0" smtClean="0">
                <a:solidFill>
                  <a:srgbClr val="FFFFFF"/>
                </a:solidFill>
                <a:latin typeface="NikoshBAN" pitchFamily="2" charset="0"/>
                <a:cs typeface="NikoshBAN" pitchFamily="2" charset="0"/>
              </a:rPr>
              <a:t>স্বাগতম</a:t>
            </a:r>
            <a:r>
              <a:rPr lang="en-US" sz="6000" b="1" dirty="0" smtClean="0">
                <a:solidFill>
                  <a:srgbClr val="FFFFFF"/>
                </a:solidFill>
                <a:latin typeface="NikoshBAN" pitchFamily="2" charset="0"/>
                <a:cs typeface="NikoshBAN" pitchFamily="2" charset="0"/>
              </a:rPr>
              <a:t/>
            </a:r>
            <a:br>
              <a:rPr lang="en-US" sz="6000" b="1" dirty="0" smtClean="0">
                <a:solidFill>
                  <a:srgbClr val="FFFFFF"/>
                </a:solidFill>
                <a:latin typeface="NikoshBAN" pitchFamily="2" charset="0"/>
                <a:cs typeface="NikoshBAN" pitchFamily="2" charset="0"/>
              </a:rPr>
            </a:br>
            <a:endParaRPr lang="en-US" sz="6000" dirty="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133600"/>
            <a:ext cx="6553200" cy="3886200"/>
          </a:xfrm>
          <a:solidFill>
            <a:srgbClr val="FFC000"/>
          </a:solidFill>
          <a:ln w="571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bn-BD" sz="54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মোঃ</a:t>
            </a:r>
            <a:r>
              <a:rPr lang="en-US" sz="54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54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শাহাবউদ্দিন </a:t>
            </a:r>
            <a:endParaRPr lang="bn-IN" sz="5400" b="1" dirty="0" smtClean="0">
              <a:solidFill>
                <a:srgbClr val="00B05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48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সহকারী শিক্ষক</a:t>
            </a:r>
          </a:p>
          <a:p>
            <a:r>
              <a:rPr lang="bn-BD" sz="48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লোকনাথপুর মাধ্যমিক বিদ্যালয়,</a:t>
            </a:r>
          </a:p>
          <a:p>
            <a:r>
              <a:rPr lang="bn-BD" sz="4800" b="1" dirty="0" smtClean="0">
                <a:solidFill>
                  <a:srgbClr val="00B050"/>
                </a:solidFill>
                <a:latin typeface="NikoshBAN" pitchFamily="2" charset="0"/>
                <a:cs typeface="NikoshBAN" pitchFamily="2" charset="0"/>
              </a:rPr>
              <a:t>দামুড়হুদা, চুয়াডাংগা।</a:t>
            </a:r>
          </a:p>
          <a:p>
            <a:endParaRPr lang="en-US" sz="4800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71600" y="1752600"/>
            <a:ext cx="7010400" cy="3693319"/>
          </a:xfrm>
          <a:prstGeom prst="rect">
            <a:avLst/>
          </a:prstGeom>
          <a:solidFill>
            <a:srgbClr val="FFC000"/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bn-IN" sz="54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বিষয়ঃ কৃষি</a:t>
            </a:r>
            <a:r>
              <a:rPr lang="en-US" sz="54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শিক্ষা</a:t>
            </a:r>
            <a:endParaRPr lang="en-US" sz="5400" b="1" dirty="0" smtClean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IN" sz="54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ষষ্ঠ শ্রে</a:t>
            </a:r>
            <a:r>
              <a:rPr lang="en-US" sz="5400" b="1" dirty="0" err="1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ণি</a:t>
            </a:r>
            <a:endParaRPr lang="bn-IN" sz="5400" b="1" dirty="0" smtClean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IN" sz="5400" b="1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প্রথম অধ্যায়, দ্বিতীয় পরিচ্ছেদ</a:t>
            </a:r>
          </a:p>
          <a:p>
            <a:pPr algn="ctr"/>
            <a:r>
              <a:rPr lang="en-US" sz="7200" dirty="0" err="1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পাঠঃ</a:t>
            </a:r>
            <a:r>
              <a:rPr lang="en-US" sz="72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IN" sz="7200" dirty="0" smtClean="0">
                <a:solidFill>
                  <a:srgbClr val="FF0000"/>
                </a:solidFill>
                <a:latin typeface="NikoshBAN" pitchFamily="2" charset="0"/>
                <a:cs typeface="NikoshBAN" pitchFamily="2" charset="0"/>
              </a:rPr>
              <a:t>কৃষি ও মাটি</a:t>
            </a:r>
            <a:endParaRPr lang="en-US" sz="7200" dirty="0">
              <a:solidFill>
                <a:srgbClr val="FF000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1600" y="457200"/>
            <a:ext cx="6858000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6000" dirty="0" smtClean="0">
                <a:latin typeface="NikoshBAN" pitchFamily="2" charset="0"/>
                <a:cs typeface="NikoshBAN" pitchFamily="2" charset="0"/>
              </a:rPr>
              <a:t>   পাঠ পরিচিতি</a:t>
            </a:r>
            <a:endParaRPr lang="en-US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 err="1" smtClean="0">
                <a:latin typeface="NikoshBAN" pitchFamily="2" charset="0"/>
                <a:cs typeface="NikoshBAN" pitchFamily="2" charset="0"/>
              </a:rPr>
              <a:t>শিখনফল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মাটির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সঙ্গা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দিতে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পারবে</a:t>
            </a:r>
            <a:endParaRPr lang="en-US" sz="36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বীজ ও মাটির সম্পর্ক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নির্ণয়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করতে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পারবে</a:t>
            </a:r>
            <a:endParaRPr lang="en-US" sz="36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মাটির প্রধান উপাদান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কয়টির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নাম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বলতে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।</a:t>
            </a:r>
            <a:endParaRPr lang="bn-IN" sz="36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 আদর্শ মাটিতে শতকরা কত ভাগ পানি 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থাকে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বলতে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।</a:t>
            </a:r>
            <a:endParaRPr lang="bn-IN" sz="36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 কোন মাটি ফসল উৎপাদনের জন্যে সবচেয়ে 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উপযোগী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চিহ্নত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করতে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পারবে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।</a:t>
            </a:r>
            <a:endParaRPr lang="en-US" sz="3600" dirty="0" smtClean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A40C6-2512-4DD6-AE51-93DC3AA063A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uhid\Desktop\MMM\Soil &amp; Agriculture\So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1485900"/>
            <a:ext cx="6267450" cy="4762500"/>
          </a:xfrm>
          <a:prstGeom prst="rect">
            <a:avLst/>
          </a:prstGeom>
          <a:noFill/>
          <a:ln w="635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261FE-36F1-4766-A75E-B28F959D0329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dirty="0" smtClean="0">
                <a:latin typeface="NikoshBAN" pitchFamily="2" charset="0"/>
                <a:cs typeface="NikoshBAN" pitchFamily="2" charset="0"/>
              </a:rPr>
              <a:t>শাহাবুদ্দিন, লোকনাথপুর মাধ্যমিক বিদ্যলয়,চূয়াদাংগা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কোন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উপাদানসমূহ ছাড়া কৃষি কাজ আদৌ সম্ভব নয়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।</a:t>
            </a:r>
            <a:endParaRPr lang="en-US" sz="40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1800"/>
            <a:ext cx="8229600" cy="1143000"/>
          </a:xfrm>
        </p:spPr>
        <p:txBody>
          <a:bodyPr>
            <a:noAutofit/>
          </a:bodyPr>
          <a:lstStyle/>
          <a:p>
            <a:r>
              <a:rPr lang="bn-IN" sz="13800" b="1" dirty="0" smtClean="0">
                <a:latin typeface="NikoshBAN" pitchFamily="2" charset="0"/>
                <a:cs typeface="NikoshBAN" pitchFamily="2" charset="0"/>
              </a:rPr>
              <a:t>কৃষি ও মাটি</a:t>
            </a:r>
            <a:endParaRPr lang="en-US" sz="138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1219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আজকের</a:t>
            </a:r>
            <a:r>
              <a:rPr kumimoji="0" lang="en-US" sz="8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</a:t>
            </a:r>
            <a:r>
              <a:rPr kumimoji="0" lang="en-US" sz="8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পাঠ</a:t>
            </a:r>
            <a:r>
              <a:rPr lang="en-US" sz="8800" dirty="0" smtClean="0">
                <a:latin typeface="NikoshBAN" pitchFamily="2" charset="0"/>
                <a:ea typeface="+mj-ea"/>
                <a:cs typeface="NikoshBAN" pitchFamily="2" charset="0"/>
              </a:rPr>
              <a:t>ঃ</a:t>
            </a:r>
            <a:endParaRPr kumimoji="0" lang="en-US" sz="8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ikoshBAN" pitchFamily="2" charset="0"/>
              <a:ea typeface="+mj-ea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ছবি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দেখে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IN" b="1" dirty="0" smtClean="0">
                <a:latin typeface="NikoshBAN" pitchFamily="2" charset="0"/>
                <a:cs typeface="NikoshBAN" pitchFamily="2" charset="0"/>
              </a:rPr>
              <a:t>বীজ </a:t>
            </a:r>
            <a:r>
              <a:rPr lang="bn-IN" b="1" dirty="0" smtClean="0">
                <a:latin typeface="NikoshBAN" pitchFamily="2" charset="0"/>
                <a:cs typeface="NikoshBAN" pitchFamily="2" charset="0"/>
              </a:rPr>
              <a:t>ও মাটির সম্পর্ক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নির্ণয়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কর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/>
            </a:r>
            <a:br>
              <a:rPr lang="en-US" b="1" dirty="0" smtClean="0">
                <a:latin typeface="NikoshBAN" pitchFamily="2" charset="0"/>
                <a:cs typeface="NikoshBAN" pitchFamily="2" charset="0"/>
              </a:rPr>
            </a:br>
            <a:r>
              <a:rPr lang="en-US" b="1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জোয়ায়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074" name="Picture 2" descr="C:\Users\Muhid\Desktop\MMM\Soil &amp; Agriculture\germin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050787"/>
            <a:ext cx="7634667" cy="4502413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 prstMaterial="softEdge">
            <a:bevelT w="114300" prst="artDeco"/>
          </a:sp3d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uhid\Desktop\MMM\Soil &amp; Agriculture\So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828800"/>
            <a:ext cx="6267450" cy="4762500"/>
          </a:xfrm>
          <a:prstGeom prst="rect">
            <a:avLst/>
          </a:prstGeom>
          <a:noFill/>
          <a:ln w="635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bn-IN" sz="6600" dirty="0" smtClean="0">
                <a:latin typeface="NikoshBAN" pitchFamily="2" charset="0"/>
                <a:cs typeface="NikoshBAN" pitchFamily="2" charset="0"/>
              </a:rPr>
              <a:t>মাটি কী?</a:t>
            </a:r>
            <a:r>
              <a:rPr lang="en-US" sz="6600" dirty="0" smtClean="0">
                <a:latin typeface="NikoshBAN" pitchFamily="2" charset="0"/>
                <a:cs typeface="NikoshBAN" pitchFamily="2" charset="0"/>
              </a:rPr>
              <a:t/>
            </a:r>
            <a:br>
              <a:rPr lang="en-US" sz="6600" dirty="0" smtClean="0">
                <a:latin typeface="NikoshBAN" pitchFamily="2" charset="0"/>
                <a:cs typeface="NikoshBAN" pitchFamily="2" charset="0"/>
              </a:rPr>
            </a:br>
            <a:r>
              <a:rPr lang="en-US" sz="6600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6600" dirty="0" err="1" smtClean="0">
                <a:latin typeface="NikoshBAN" pitchFamily="2" charset="0"/>
                <a:cs typeface="NikoshBAN" pitchFamily="2" charset="0"/>
              </a:rPr>
              <a:t>একক</a:t>
            </a:r>
            <a:r>
              <a:rPr lang="en-US" sz="66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6600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6600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sz="6600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762000"/>
            <a:ext cx="8229600" cy="297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IN" sz="6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ভূ-পৃষ্ঠের</a:t>
            </a:r>
            <a:r>
              <a:rPr kumimoji="0" lang="bn-IN" sz="60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নরম আস্তরণ যা উদ্ভিদ জন্মানোর মাধ্যম হিসেবে ব্যবহার করা হয় তাকে মাটি বলে।</a:t>
            </a:r>
            <a:endParaRPr kumimoji="0" lang="en-US" sz="6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ikoshBAN" pitchFamily="2" charset="0"/>
              <a:ea typeface="+mj-ea"/>
              <a:cs typeface="NikoshBAN" pitchFamily="2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36500-A3A4-4AE9-89E3-3A75C0AECCEB}" type="datetime10">
              <a:rPr lang="bn-BD" smtClean="0"/>
              <a:pPr/>
              <a:t>বৃহস্পতিবার, 18 এপ্রিল 2013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n-BD" dirty="0" smtClean="0">
                <a:latin typeface="NikoshBAN" pitchFamily="2" charset="0"/>
                <a:cs typeface="NikoshBAN" pitchFamily="2" charset="0"/>
              </a:rPr>
              <a:t>শাহাবুদ্দিন, লোকনাথপুর মাধ্যমিক বিদ্যলয়,চূয়াদাংগা</a:t>
            </a:r>
            <a:endParaRPr 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47800"/>
          </a:xfrm>
        </p:spPr>
        <p:txBody>
          <a:bodyPr>
            <a:noAutofit/>
          </a:bodyPr>
          <a:lstStyle/>
          <a:p>
            <a:r>
              <a:rPr lang="bn-IN" b="1" dirty="0" smtClean="0">
                <a:latin typeface="NikoshBAN" pitchFamily="2" charset="0"/>
                <a:cs typeface="NikoshBAN" pitchFamily="2" charset="0"/>
              </a:rPr>
              <a:t>  </a:t>
            </a:r>
            <a:r>
              <a:rPr lang="bn-IN" b="1" dirty="0" smtClean="0">
                <a:latin typeface="NikoshBAN" pitchFamily="2" charset="0"/>
                <a:cs typeface="NikoshBAN" pitchFamily="2" charset="0"/>
              </a:rPr>
              <a:t>মাটি গঠ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নের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উপাদানগুলো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?</a:t>
            </a:r>
            <a:br>
              <a:rPr lang="en-US" b="1" dirty="0" smtClean="0">
                <a:latin typeface="NikoshBAN" pitchFamily="2" charset="0"/>
                <a:cs typeface="NikoshBAN" pitchFamily="2" charset="0"/>
              </a:rPr>
            </a:br>
            <a:r>
              <a:rPr lang="en-US" b="1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একক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b="1" dirty="0">
              <a:latin typeface="NikoshBAN" pitchFamily="2" charset="0"/>
              <a:cs typeface="NikoshBAN" pitchFamily="2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08279" y="1746250"/>
            <a:ext cx="6400800" cy="4959350"/>
            <a:chOff x="1308279" y="1212850"/>
            <a:chExt cx="6400800" cy="4959350"/>
          </a:xfrm>
        </p:grpSpPr>
        <p:pic>
          <p:nvPicPr>
            <p:cNvPr id="5122" name="Picture 2" descr="C:\Users\Muhid\Desktop\MMM\Soil &amp; Agriculture\1_0PieChart.jpg"/>
            <p:cNvPicPr>
              <a:picLocks noChangeAspect="1" noChangeArrowheads="1"/>
            </p:cNvPicPr>
            <p:nvPr/>
          </p:nvPicPr>
          <p:blipFill>
            <a:blip r:embed="rId2" cstate="print"/>
            <a:srcRect b="11267"/>
            <a:stretch>
              <a:fillRect/>
            </a:stretch>
          </p:blipFill>
          <p:spPr bwMode="auto">
            <a:xfrm>
              <a:off x="1308279" y="1212850"/>
              <a:ext cx="6400800" cy="4959350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</p:pic>
        <p:sp>
          <p:nvSpPr>
            <p:cNvPr id="6" name="TextBox 5"/>
            <p:cNvSpPr txBox="1"/>
            <p:nvPr/>
          </p:nvSpPr>
          <p:spPr>
            <a:xfrm>
              <a:off x="5461716" y="2120722"/>
              <a:ext cx="1295400" cy="830997"/>
            </a:xfrm>
            <a:prstGeom prst="rect">
              <a:avLst/>
            </a:prstGeom>
            <a:solidFill>
              <a:srgbClr val="4AABC6"/>
            </a:solidFill>
          </p:spPr>
          <p:txBody>
            <a:bodyPr wrap="square" rtlCol="0" anchor="ctr">
              <a:spAutoFit/>
            </a:bodyPr>
            <a:lstStyle/>
            <a:p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২৫% বায়ু</a:t>
              </a:r>
            </a:p>
            <a:p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145405" y="2297806"/>
              <a:ext cx="2057400" cy="1200329"/>
            </a:xfrm>
            <a:prstGeom prst="rect">
              <a:avLst/>
            </a:prstGeom>
            <a:solidFill>
              <a:srgbClr val="8A8A8A"/>
            </a:solidFill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৪৫% খনিজ পদার্থ</a:t>
              </a:r>
            </a:p>
            <a:p>
              <a:pPr algn="ctr"/>
              <a:endParaRPr lang="bn-IN" sz="2400" b="1" dirty="0" smtClean="0">
                <a:latin typeface="NikoshBAN" pitchFamily="2" charset="0"/>
                <a:cs typeface="NikoshBAN" pitchFamily="2" charset="0"/>
              </a:endParaRPr>
            </a:p>
            <a:p>
              <a:pPr algn="ctr"/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267200" y="4419600"/>
              <a:ext cx="1295400" cy="830997"/>
            </a:xfrm>
            <a:prstGeom prst="rect">
              <a:avLst/>
            </a:prstGeom>
            <a:solidFill>
              <a:srgbClr val="009999"/>
            </a:solidFill>
          </p:spPr>
          <p:txBody>
            <a:bodyPr wrap="square" rtlCol="0" anchor="ctr">
              <a:spAutoFit/>
            </a:bodyPr>
            <a:lstStyle/>
            <a:p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২৫% পানি</a:t>
              </a:r>
            </a:p>
            <a:p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47800" y="5625921"/>
              <a:ext cx="1752600" cy="46166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spAutoFit/>
            </a:bodyPr>
            <a:lstStyle/>
            <a:p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৫% জৈব পদার্থ</a:t>
              </a:r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295400" y="1371600"/>
            <a:ext cx="6529590" cy="4953000"/>
            <a:chOff x="1090410" y="669551"/>
            <a:chExt cx="7010400" cy="5500467"/>
          </a:xfrm>
        </p:grpSpPr>
        <p:pic>
          <p:nvPicPr>
            <p:cNvPr id="7170" name="Picture 2" descr="C:\Users\Muhid\Desktop\MMM\Soil &amp; Agriculture\ds_03_particles-and-pores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90410" y="669551"/>
              <a:ext cx="7010400" cy="5500467"/>
            </a:xfrm>
            <a:prstGeom prst="rect">
              <a:avLst/>
            </a:prstGeom>
            <a:noFill/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  <p:sp>
          <p:nvSpPr>
            <p:cNvPr id="5" name="TextBox 4"/>
            <p:cNvSpPr txBox="1"/>
            <p:nvPr/>
          </p:nvSpPr>
          <p:spPr>
            <a:xfrm>
              <a:off x="5486400" y="4419600"/>
              <a:ext cx="1981200" cy="649412"/>
            </a:xfrm>
            <a:prstGeom prst="rect">
              <a:avLst/>
            </a:prstGeom>
            <a:solidFill>
              <a:srgbClr val="EAEAEA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200" b="1" dirty="0" smtClean="0">
                  <a:latin typeface="NikoshBAN" pitchFamily="2" charset="0"/>
                  <a:cs typeface="NikoshBAN" pitchFamily="2" charset="0"/>
                </a:rPr>
                <a:t>মাটি কণা</a:t>
              </a:r>
              <a:endParaRPr lang="en-US" sz="32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581400" y="4038600"/>
              <a:ext cx="1143000" cy="649412"/>
            </a:xfrm>
            <a:prstGeom prst="rect">
              <a:avLst/>
            </a:prstGeom>
            <a:solidFill>
              <a:srgbClr val="EAEAEA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200" b="1" dirty="0" smtClean="0">
                  <a:latin typeface="NikoshBAN" pitchFamily="2" charset="0"/>
                  <a:cs typeface="NikoshBAN" pitchFamily="2" charset="0"/>
                </a:rPr>
                <a:t>পানি</a:t>
              </a:r>
              <a:endParaRPr lang="en-US" sz="32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276600" y="2310825"/>
              <a:ext cx="1219200" cy="649412"/>
            </a:xfrm>
            <a:prstGeom prst="rect">
              <a:avLst/>
            </a:prstGeom>
            <a:solidFill>
              <a:srgbClr val="EAEAEA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200" b="1" dirty="0" smtClean="0">
                  <a:latin typeface="NikoshBAN" pitchFamily="2" charset="0"/>
                  <a:cs typeface="NikoshBAN" pitchFamily="2" charset="0"/>
                </a:rPr>
                <a:t>বায়ু</a:t>
              </a:r>
              <a:endParaRPr lang="en-US" sz="2800" b="1" dirty="0">
                <a:latin typeface="NikoshBAN" pitchFamily="2" charset="0"/>
                <a:cs typeface="NikoshBAN" pitchFamily="2" charset="0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62000" y="152400"/>
            <a:ext cx="708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মাটিতে পানি ও বায়ু কোথায়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এবং</a:t>
            </a: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কীভাবে থাকে</a:t>
            </a: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?</a:t>
            </a:r>
            <a:endParaRPr lang="en-US" sz="3600" b="1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চিত্র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দেখে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ব্যাখ্যা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কর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। (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দলীয়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4485"/>
            <a:ext cx="8229600" cy="1143000"/>
          </a:xfrm>
        </p:spPr>
        <p:txBody>
          <a:bodyPr>
            <a:normAutofit/>
          </a:bodyPr>
          <a:lstStyle/>
          <a:p>
            <a:r>
              <a:rPr lang="bn-IN" sz="6000" dirty="0" smtClean="0">
                <a:latin typeface="NikoshBAN" pitchFamily="2" charset="0"/>
                <a:cs typeface="NikoshBAN" pitchFamily="2" charset="0"/>
              </a:rPr>
              <a:t>খনিজ পদার্থ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6146" name="Picture 2" descr="C:\Users\Muhid\Desktop\MMM\Soil &amp; Agriculture\Mine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3068207" y="-1010808"/>
            <a:ext cx="3048000" cy="7965215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/>
          <p:cNvSpPr txBox="1"/>
          <p:nvPr/>
        </p:nvSpPr>
        <p:spPr>
          <a:xfrm>
            <a:off x="1219200" y="4884003"/>
            <a:ext cx="594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আদি শিলার চূর্ণ-বিচূর্ণ অংশ</a:t>
            </a:r>
          </a:p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বালিকণা, পলিকণা ও কর্দমকণা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076450" y="1676400"/>
            <a:ext cx="5010150" cy="5029200"/>
            <a:chOff x="2093835" y="678081"/>
            <a:chExt cx="5391150" cy="5804472"/>
          </a:xfrm>
        </p:grpSpPr>
        <p:pic>
          <p:nvPicPr>
            <p:cNvPr id="4" name="Picture 3" descr="C:\Users\Muhid\Desktop\MMM\Soil &amp; Agriculture\soilparticlesize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93835" y="678081"/>
              <a:ext cx="5391150" cy="5804472"/>
            </a:xfrm>
            <a:prstGeom prst="rect">
              <a:avLst/>
            </a:prstGeom>
            <a:noFill/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  <p:sp>
          <p:nvSpPr>
            <p:cNvPr id="5" name="TextBox 4"/>
            <p:cNvSpPr txBox="1"/>
            <p:nvPr/>
          </p:nvSpPr>
          <p:spPr>
            <a:xfrm>
              <a:off x="5732386" y="755044"/>
              <a:ext cx="1342625" cy="50238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বালিকণা</a:t>
              </a:r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38102" y="2423750"/>
              <a:ext cx="1143000" cy="50238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পলিকণা</a:t>
              </a:r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451182" y="4549331"/>
              <a:ext cx="1143000" cy="50238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bg1">
                  <a:lumMod val="8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2400" b="1" dirty="0" smtClean="0">
                  <a:latin typeface="NikoshBAN" pitchFamily="2" charset="0"/>
                  <a:cs typeface="NikoshBAN" pitchFamily="2" charset="0"/>
                </a:rPr>
                <a:t>কর্দমকণা</a:t>
              </a:r>
              <a:endParaRPr lang="en-US" sz="2400" b="1" dirty="0">
                <a:latin typeface="NikoshBAN" pitchFamily="2" charset="0"/>
                <a:cs typeface="NikoshBAN" pitchFamily="2" charset="0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33400" y="304800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বালিকণা, পলিকণা ও কর্দমকণার আকার কেমন</a:t>
            </a: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?</a:t>
            </a:r>
            <a:endParaRPr lang="en-US" sz="3600" b="1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একক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1606"/>
            <a:ext cx="8229600" cy="1143000"/>
          </a:xfrm>
        </p:spPr>
        <p:txBody>
          <a:bodyPr>
            <a:normAutofit/>
          </a:bodyPr>
          <a:lstStyle/>
          <a:p>
            <a:r>
              <a:rPr lang="bn-IN" sz="4800" b="1" dirty="0" smtClean="0">
                <a:latin typeface="NikoshBAN" pitchFamily="2" charset="0"/>
                <a:cs typeface="NikoshBAN" pitchFamily="2" charset="0"/>
              </a:rPr>
              <a:t>জৈব </a:t>
            </a:r>
            <a:r>
              <a:rPr lang="bn-IN" sz="4800" b="1" dirty="0" smtClean="0">
                <a:latin typeface="NikoshBAN" pitchFamily="2" charset="0"/>
                <a:cs typeface="NikoshBAN" pitchFamily="2" charset="0"/>
              </a:rPr>
              <a:t>পদার্থ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-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এর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বৈশিষ্ট্য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(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দলীয়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sz="4800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8194" name="Picture 2" descr="C:\Users\Muhid\Desktop\MMM\Soil &amp; Agriculture\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16" y="1371600"/>
            <a:ext cx="4419600" cy="4495800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/>
          <p:cNvSpPr txBox="1"/>
          <p:nvPr/>
        </p:nvSpPr>
        <p:spPr>
          <a:xfrm>
            <a:off x="4648200" y="1066800"/>
            <a:ext cx="4343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উদ্ভিদ ও প্রাণী দেহের পচা 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 </a:t>
            </a:r>
          </a:p>
          <a:p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অংশ</a:t>
            </a:r>
            <a:endParaRPr lang="bn-IN" sz="4000" b="1" dirty="0" smtClean="0">
              <a:latin typeface="NikoshBAN" pitchFamily="2" charset="0"/>
              <a:cs typeface="NikoshBAN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জৈব পদার্থ হ’ল মাটির 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</a:p>
          <a:p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প্রাণ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রস ধারণ ক্ষমতা বাড়ায়।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অণুজীবের কার্যকারিতা </a:t>
            </a:r>
            <a:endParaRPr lang="en-US" sz="4000" b="1" dirty="0" smtClean="0">
              <a:latin typeface="NikoshBAN" pitchFamily="2" charset="0"/>
              <a:cs typeface="NikoshBAN" pitchFamily="2" charset="0"/>
            </a:endParaRPr>
          </a:p>
          <a:p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বৃদ্ধি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করে।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মাটির উৎপাদন ক্ষমতা </a:t>
            </a:r>
            <a:endParaRPr lang="en-US" sz="4000" b="1" dirty="0" smtClean="0">
              <a:latin typeface="NikoshBAN" pitchFamily="2" charset="0"/>
              <a:cs typeface="NikoshBAN" pitchFamily="2" charset="0"/>
            </a:endParaRPr>
          </a:p>
          <a:p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 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বৃদ্ধি 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করে।</a:t>
            </a:r>
            <a:endParaRPr lang="en-US" sz="40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1524000"/>
            <a:ext cx="82296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bn-IN" sz="5400" dirty="0" smtClean="0">
                <a:latin typeface="NikoshBAN" pitchFamily="2" charset="0"/>
                <a:cs typeface="NikoshBAN" pitchFamily="2" charset="0"/>
              </a:rPr>
              <a:t>পানি</a:t>
            </a:r>
            <a:r>
              <a:rPr lang="en-US" sz="5400" dirty="0" smtClean="0">
                <a:latin typeface="NikoshBAN" pitchFamily="2" charset="0"/>
                <a:cs typeface="NikoshBAN" pitchFamily="2" charset="0"/>
              </a:rPr>
              <a:t>ঃ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IN" sz="4800" dirty="0" smtClean="0">
                <a:latin typeface="NikoshBAN" pitchFamily="2" charset="0"/>
                <a:cs typeface="NikoshBAN" pitchFamily="2" charset="0"/>
              </a:rPr>
              <a:t>মাটিস্থ </a:t>
            </a:r>
            <a:r>
              <a:rPr kumimoji="0" lang="bn-IN" sz="4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পুষ্টি</a:t>
            </a:r>
            <a:r>
              <a:rPr kumimoji="0" lang="bn-IN" sz="4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উপাদানকে দ্রবীভূত রাখে</a:t>
            </a:r>
            <a:endParaRPr kumimoji="0" 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ikoshBAN" pitchFamily="2" charset="0"/>
              <a:ea typeface="+mj-ea"/>
              <a:cs typeface="NikoshBAN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3048000"/>
            <a:ext cx="8077200" cy="2362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bn-IN" sz="5400" dirty="0" smtClean="0">
                <a:latin typeface="NikoshBAN" pitchFamily="2" charset="0"/>
                <a:cs typeface="NikoshBAN" pitchFamily="2" charset="0"/>
              </a:rPr>
              <a:t>বা</a:t>
            </a:r>
            <a:r>
              <a:rPr lang="en-US" sz="5400" dirty="0" err="1" smtClean="0">
                <a:latin typeface="NikoshBAN" pitchFamily="2" charset="0"/>
                <a:cs typeface="NikoshBAN" pitchFamily="2" charset="0"/>
              </a:rPr>
              <a:t>য়ুঃ</a:t>
            </a:r>
            <a:r>
              <a:rPr lang="en-US" sz="54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IN" sz="4800" dirty="0" smtClean="0">
                <a:latin typeface="NikoshBAN" pitchFamily="2" charset="0"/>
                <a:cs typeface="NikoshBAN" pitchFamily="2" charset="0"/>
              </a:rPr>
              <a:t>উদ্ভিদের </a:t>
            </a:r>
            <a:r>
              <a:rPr kumimoji="0" lang="bn-IN" sz="4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মূল ও</a:t>
            </a:r>
            <a:r>
              <a:rPr kumimoji="0" lang="bn-IN" sz="4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অণুজীবের শ্বসনের জন্যে অক্সিজেন সরবরাহ করে।</a:t>
            </a:r>
            <a:endParaRPr kumimoji="0" lang="en-US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ikoshBAN" pitchFamily="2" charset="0"/>
              <a:ea typeface="+mj-ea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63562"/>
          </a:xfrm>
        </p:spPr>
        <p:txBody>
          <a:bodyPr>
            <a:noAutofit/>
          </a:bodyPr>
          <a:lstStyle/>
          <a:p>
            <a:r>
              <a:rPr lang="bn-IN" sz="5400" dirty="0" smtClean="0">
                <a:latin typeface="NikoshBAN" pitchFamily="2" charset="0"/>
                <a:cs typeface="NikoshBAN" pitchFamily="2" charset="0"/>
              </a:rPr>
              <a:t>মাটির প্রকারভেদ</a:t>
            </a:r>
            <a:endParaRPr lang="en-US" sz="5400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5" name="Picture 2" descr="C:\Users\Muhid\Desktop\MMM\Soil &amp; Agriculture\san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077788"/>
            <a:ext cx="3122416" cy="2341812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" name="Picture 3" descr="C:\Users\Muhid\Desktop\MMM\Soil &amp; Agriculture\loa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057400"/>
            <a:ext cx="3200399" cy="2362200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Picture 3" descr="C:\Users\Muhid\Desktop\MMM\Soil &amp; Agriculture\clay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495800"/>
            <a:ext cx="3322391" cy="2209800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/>
          <p:cNvSpPr txBox="1"/>
          <p:nvPr/>
        </p:nvSpPr>
        <p:spPr>
          <a:xfrm>
            <a:off x="7239000" y="335280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800" b="1" dirty="0" smtClean="0">
                <a:latin typeface="NikoshBAN" pitchFamily="2" charset="0"/>
                <a:cs typeface="NikoshBAN" pitchFamily="2" charset="0"/>
              </a:rPr>
              <a:t>বেলে মাটি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86600" y="2743200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2800" b="1" dirty="0" smtClean="0">
                <a:latin typeface="NikoshBAN" pitchFamily="2" charset="0"/>
                <a:cs typeface="NikoshBAN" pitchFamily="2" charset="0"/>
              </a:rPr>
              <a:t>দোআঁশ মাটি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39000" y="2057400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800" b="1" dirty="0" smtClean="0">
                <a:latin typeface="NikoshBAN" pitchFamily="2" charset="0"/>
                <a:cs typeface="NikoshBAN" pitchFamily="2" charset="0"/>
              </a:rPr>
              <a:t>এঁটেল মাটি</a:t>
            </a:r>
            <a:endParaRPr lang="en-US" sz="28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1112838"/>
            <a:ext cx="82296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n-IN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নিচের নমুনাসমূহের</a:t>
            </a:r>
            <a:r>
              <a:rPr kumimoji="0" lang="bn-IN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কোনটি কী ধরনের মাটি?</a:t>
            </a:r>
            <a:r>
              <a:rPr kumimoji="0" lang="en-US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</a:t>
            </a:r>
            <a:r>
              <a:rPr kumimoji="0" lang="en-US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(</a:t>
            </a:r>
            <a:r>
              <a:rPr kumimoji="0" lang="en-US" sz="440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জোড়ায়</a:t>
            </a:r>
            <a:r>
              <a:rPr kumimoji="0" lang="en-US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 </a:t>
            </a:r>
            <a:r>
              <a:rPr lang="en-US" sz="4400" dirty="0" err="1" smtClean="0">
                <a:latin typeface="NikoshBAN" pitchFamily="2" charset="0"/>
                <a:ea typeface="+mj-ea"/>
                <a:cs typeface="NikoshBAN" pitchFamily="2" charset="0"/>
              </a:rPr>
              <a:t>কা</a:t>
            </a:r>
            <a:r>
              <a:rPr kumimoji="0" lang="en-US" sz="4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ikoshBAN" pitchFamily="2" charset="0"/>
                <a:ea typeface="+mj-ea"/>
                <a:cs typeface="NikoshBAN" pitchFamily="2" charset="0"/>
              </a:rPr>
              <a:t>জ) </a:t>
            </a:r>
            <a:endParaRPr kumimoji="0" lang="en-US" sz="4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ikoshBAN" pitchFamily="2" charset="0"/>
              <a:ea typeface="+mj-ea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8.67362E-19 L -0.625 0.48889 " pathEditMode="relative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72916 -0.038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-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695"/>
            <a:ext cx="8229600" cy="792162"/>
          </a:xfrm>
        </p:spPr>
        <p:txBody>
          <a:bodyPr>
            <a:normAutofit/>
          </a:bodyPr>
          <a:lstStyle/>
          <a:p>
            <a:r>
              <a:rPr lang="bn-IN" sz="3600" b="1" dirty="0" smtClean="0">
                <a:latin typeface="Bangla" pitchFamily="66" charset="0"/>
                <a:cs typeface="Bangla" pitchFamily="66" charset="0"/>
              </a:rPr>
              <a:t>বেলে মাটি</a:t>
            </a:r>
            <a:endParaRPr lang="en-US" sz="3600" b="1" dirty="0">
              <a:latin typeface="Bangla" pitchFamily="66" charset="0"/>
              <a:cs typeface="Bangla" pitchFamily="66" charset="0"/>
            </a:endParaRPr>
          </a:p>
        </p:txBody>
      </p:sp>
      <p:pic>
        <p:nvPicPr>
          <p:cNvPr id="1027" name="Picture 3" descr="C:\Users\Muhid\Desktop\MMM\Soil &amp; Agriculture\san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91200" cy="3962400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6" name="TextBox 5"/>
          <p:cNvSpPr txBox="1"/>
          <p:nvPr/>
        </p:nvSpPr>
        <p:spPr>
          <a:xfrm>
            <a:off x="381000" y="4191000"/>
            <a:ext cx="746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বালিকণার পরিমা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ণ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বে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শি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থাকে।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পানি ধারণ ক্ষমতা খুব কম।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জৈব পদার্থের পরিমা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ণ</a:t>
            </a: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কম থাকে।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উর্বরতা খুবই কম।</a:t>
            </a:r>
            <a:endParaRPr lang="en-US" sz="40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91200" y="1600200"/>
            <a:ext cx="323678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বেলেমাটির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বৈশিষ্ট্য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</a:p>
          <a:p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?</a:t>
            </a:r>
          </a:p>
          <a:p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একক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)</a:t>
            </a:r>
            <a:endParaRPr lang="en-US" sz="4000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792162"/>
          </a:xfrm>
        </p:spPr>
        <p:txBody>
          <a:bodyPr>
            <a:noAutofit/>
          </a:bodyPr>
          <a:lstStyle/>
          <a:p>
            <a:r>
              <a:rPr lang="bn-IN" sz="4800" b="1" dirty="0" smtClean="0">
                <a:latin typeface="NikoshBAN" pitchFamily="2" charset="0"/>
                <a:cs typeface="NikoshBAN" pitchFamily="2" charset="0"/>
              </a:rPr>
              <a:t>দোআঁশ </a:t>
            </a:r>
            <a:r>
              <a:rPr lang="bn-IN" sz="4800" b="1" dirty="0" smtClean="0">
                <a:latin typeface="NikoshBAN" pitchFamily="2" charset="0"/>
                <a:cs typeface="NikoshBAN" pitchFamily="2" charset="0"/>
              </a:rPr>
              <a:t>মাটি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র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বৈশিষ্ট্য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?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জোড়ায়</a:t>
            </a:r>
            <a:r>
              <a:rPr lang="en-US" sz="48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48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endParaRPr lang="en-US" sz="4800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050" name="Picture 2" descr="C:\Users\Muhid\Desktop\MMM\Soil &amp; Agriculture\loa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988452"/>
            <a:ext cx="5029200" cy="3505200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/>
          <p:cNvSpPr txBox="1"/>
          <p:nvPr/>
        </p:nvSpPr>
        <p:spPr>
          <a:xfrm>
            <a:off x="381000" y="4495800"/>
            <a:ext cx="8458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বালি, পলি ও কর্দমকণা প্রায় সমানুপাতে থাকে।</a:t>
            </a:r>
          </a:p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পানি ধারণ ক্ষমতা মাঝারি মানের।</a:t>
            </a:r>
          </a:p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পানি নিষ্কাশন অবস্থা ভাল।</a:t>
            </a:r>
          </a:p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ফসল উৎপাদনের জন্যে সবচেয়ে ভাল।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92162"/>
          </a:xfrm>
        </p:spPr>
        <p:txBody>
          <a:bodyPr>
            <a:normAutofit/>
          </a:bodyPr>
          <a:lstStyle/>
          <a:p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এঁটেল </a:t>
            </a: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মাটি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র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বৈশিষ্ট্য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কী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?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জোড়ায়</a:t>
            </a:r>
            <a:r>
              <a:rPr lang="en-US" sz="3600" b="1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 smtClean="0">
                <a:latin typeface="NikoshBAN" pitchFamily="2" charset="0"/>
                <a:cs typeface="NikoshBAN" pitchFamily="2" charset="0"/>
              </a:rPr>
              <a:t>কাজ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074" name="Picture 2" descr="C:\Users\Muhid\Desktop\MMM\Soil &amp; Agriculture\clay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967504"/>
            <a:ext cx="4297251" cy="3292756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076" name="Picture 4" descr="C:\Users\Muhid\Desktop\MMM\Soil &amp; Agriculture\Clay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066800"/>
            <a:ext cx="4267200" cy="3271907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TextBox 6"/>
          <p:cNvSpPr txBox="1"/>
          <p:nvPr/>
        </p:nvSpPr>
        <p:spPr>
          <a:xfrm>
            <a:off x="4724400" y="1143000"/>
            <a:ext cx="441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 কর্দমকণার পরিমা</a:t>
            </a:r>
            <a:r>
              <a:rPr lang="en-US" sz="3200" b="1" dirty="0" smtClean="0">
                <a:latin typeface="NikoshBAN" pitchFamily="2" charset="0"/>
                <a:cs typeface="NikoshBAN" pitchFamily="2" charset="0"/>
              </a:rPr>
              <a:t>ণ</a:t>
            </a: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 বে</a:t>
            </a:r>
            <a:r>
              <a:rPr lang="en-US" sz="3200" b="1" dirty="0" err="1" smtClean="0">
                <a:latin typeface="NikoshBAN" pitchFamily="2" charset="0"/>
                <a:cs typeface="NikoshBAN" pitchFamily="2" charset="0"/>
              </a:rPr>
              <a:t>শি</a:t>
            </a: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 থাকে।</a:t>
            </a:r>
          </a:p>
          <a:p>
            <a:pPr>
              <a:buFont typeface="Arial" pitchFamily="34" charset="0"/>
              <a:buChar char="•"/>
            </a:pP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 পানি ধারণ ক্ষমতা বে</a:t>
            </a:r>
            <a:r>
              <a:rPr lang="en-US" sz="3200" b="1" dirty="0" err="1" smtClean="0">
                <a:latin typeface="NikoshBAN" pitchFamily="2" charset="0"/>
                <a:cs typeface="NikoshBAN" pitchFamily="2" charset="0"/>
              </a:rPr>
              <a:t>শি</a:t>
            </a: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।</a:t>
            </a:r>
          </a:p>
          <a:p>
            <a:pPr>
              <a:buFont typeface="Arial" pitchFamily="34" charset="0"/>
              <a:buChar char="•"/>
            </a:pPr>
            <a:r>
              <a:rPr lang="bn-IN" sz="3200" b="1" dirty="0" smtClean="0">
                <a:latin typeface="NikoshBAN" pitchFamily="2" charset="0"/>
                <a:cs typeface="NikoshBAN" pitchFamily="2" charset="0"/>
              </a:rPr>
              <a:t> পানি নিষ্কাশন করা কঠিন।</a:t>
            </a:r>
            <a:endParaRPr lang="en-US" sz="32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600" y="4807803"/>
            <a:ext cx="434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শুকালে খুব শক্ত হয়ে যায়।</a:t>
            </a:r>
          </a:p>
          <a:p>
            <a:pPr>
              <a:buFont typeface="Arial" pitchFamily="34" charset="0"/>
              <a:buChar char="•"/>
            </a:pPr>
            <a:r>
              <a:rPr lang="bn-IN" sz="3600" b="1" dirty="0" smtClean="0">
                <a:latin typeface="NikoshBAN" pitchFamily="2" charset="0"/>
                <a:cs typeface="NikoshBAN" pitchFamily="2" charset="0"/>
              </a:rPr>
              <a:t> চাষ করা খুব কঠিন।</a:t>
            </a:r>
            <a:endParaRPr lang="en-US" sz="36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286000"/>
            <a:ext cx="8839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মাটির প্রধান উপাদান </a:t>
            </a:r>
            <a:r>
              <a:rPr lang="en-US" sz="4000" b="1" dirty="0" err="1" smtClean="0">
                <a:latin typeface="NikoshBAN" pitchFamily="2" charset="0"/>
                <a:cs typeface="NikoshBAN" pitchFamily="2" charset="0"/>
              </a:rPr>
              <a:t>কয়টি</a:t>
            </a:r>
            <a:r>
              <a:rPr lang="en-US" sz="4000" b="1" dirty="0" smtClean="0">
                <a:latin typeface="NikoshBAN" pitchFamily="2" charset="0"/>
                <a:cs typeface="NikoshBAN" pitchFamily="2" charset="0"/>
              </a:rPr>
              <a:t>?</a:t>
            </a:r>
            <a:endParaRPr lang="bn-IN" sz="4000" b="1" dirty="0" smtClean="0">
              <a:latin typeface="NikoshBAN" pitchFamily="2" charset="0"/>
              <a:cs typeface="NikoshBAN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আদর্শ মাটিতে শতকরা কত ভাগ পানি থাকে?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কোন মাটি ফসল উৎপাদনের জন্যে সবচেয়ে উপযোগী?</a:t>
            </a:r>
          </a:p>
          <a:p>
            <a:pPr>
              <a:buFont typeface="Arial" pitchFamily="34" charset="0"/>
              <a:buChar char="•"/>
            </a:pPr>
            <a:r>
              <a:rPr lang="bn-IN" sz="4000" b="1" dirty="0" smtClean="0">
                <a:latin typeface="NikoshBAN" pitchFamily="2" charset="0"/>
                <a:cs typeface="NikoshBAN" pitchFamily="2" charset="0"/>
              </a:rPr>
              <a:t> জৈব পদার্থকে মাটির প্রাণ বলা হয় কেন?</a:t>
            </a:r>
            <a:endParaRPr lang="en-US" sz="40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71600" y="228600"/>
            <a:ext cx="5943600" cy="152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8800" b="1" dirty="0" smtClean="0"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Autofit/>
          </a:bodyPr>
          <a:lstStyle/>
          <a:p>
            <a:r>
              <a:rPr lang="bn-IN" sz="7200" b="1" dirty="0" smtClean="0">
                <a:latin typeface="NikoshBAN" pitchFamily="2" charset="0"/>
                <a:cs typeface="NikoshBAN" pitchFamily="2" charset="0"/>
              </a:rPr>
              <a:t>বাড়ির কাজ</a:t>
            </a:r>
            <a:endParaRPr lang="en-US" sz="72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3200400"/>
            <a:ext cx="7315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400" b="1" dirty="0" smtClean="0">
                <a:latin typeface="NikoshBAN" pitchFamily="2" charset="0"/>
                <a:cs typeface="NikoshBAN" pitchFamily="2" charset="0"/>
              </a:rPr>
              <a:t>বেলে মাটি, দোঁআশ মাটি এবং এঁটেল মাটিতে উৎপাদিত ফসলের একটি তালিকা প্রস্তুত করে আনবে।</a:t>
            </a:r>
            <a:endParaRPr lang="en-US" sz="4400" b="1" dirty="0"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19200" y="2101850"/>
            <a:ext cx="6934200" cy="1555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bn-IN" sz="9600" b="1" dirty="0" smtClean="0">
                <a:solidFill>
                  <a:schemeClr val="tx2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endParaRPr lang="en-US" sz="9600" b="1" dirty="0">
              <a:solidFill>
                <a:schemeClr val="tx2"/>
              </a:solidFill>
              <a:latin typeface="NikoshBAN" pitchFamily="2" charset="0"/>
              <a:cs typeface="NikoshBAN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456</Words>
  <Application>Microsoft Office PowerPoint</Application>
  <PresentationFormat>On-screen Show (4:3)</PresentationFormat>
  <Paragraphs>89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 স্বাগতম </vt:lpstr>
      <vt:lpstr>Slide 2</vt:lpstr>
      <vt:lpstr>শিখনফল</vt:lpstr>
      <vt:lpstr>কোন উপাদানসমূহ ছাড়া কৃষি কাজ আদৌ সম্ভব নয়।</vt:lpstr>
      <vt:lpstr>কৃষি ও মাটি</vt:lpstr>
      <vt:lpstr>ছবি দেখে বীজ ও মাটির সম্পর্ক নির্ণয় কর (জোয়ায় কাজ)</vt:lpstr>
      <vt:lpstr>মাটি কী? (একক কাজ)</vt:lpstr>
      <vt:lpstr>Slide 8</vt:lpstr>
      <vt:lpstr>  মাটি গঠনের উপাদানগুলো কী কী? (একক কাজ)</vt:lpstr>
      <vt:lpstr>Slide 10</vt:lpstr>
      <vt:lpstr>খনিজ পদার্থ</vt:lpstr>
      <vt:lpstr>Slide 12</vt:lpstr>
      <vt:lpstr>জৈব পদার্থ-এর বৈশিষ্ট্য কী (দলীয় কাজ)</vt:lpstr>
      <vt:lpstr>Slide 14</vt:lpstr>
      <vt:lpstr>মাটির প্রকারভেদ</vt:lpstr>
      <vt:lpstr>বেলে মাটি</vt:lpstr>
      <vt:lpstr>দোআঁশ মাটির বৈশিষ্ট্য কী কী? জোড়ায় কাজ</vt:lpstr>
      <vt:lpstr>এঁটেল মাটির বৈশিষ্ট্য কী কী? জোড়ায় কাজ</vt:lpstr>
      <vt:lpstr>Slide 19</vt:lpstr>
      <vt:lpstr>বাড়ির কাজ</vt:lpstr>
      <vt:lpstr>Slide 21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Muhid</dc:creator>
  <cp:lastModifiedBy>Nazmul Islam Khan</cp:lastModifiedBy>
  <cp:revision>121</cp:revision>
  <dcterms:created xsi:type="dcterms:W3CDTF">2010-07-06T04:27:35Z</dcterms:created>
  <dcterms:modified xsi:type="dcterms:W3CDTF">2013-04-18T12:54:56Z</dcterms:modified>
</cp:coreProperties>
</file>